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3" autoAdjust="0"/>
  </p:normalViewPr>
  <p:slideViewPr>
    <p:cSldViewPr>
      <p:cViewPr varScale="1">
        <p:scale>
          <a:sx n="78" d="100"/>
          <a:sy n="78" d="100"/>
        </p:scale>
        <p:origin x="3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8332" y="0"/>
            <a:ext cx="22367609" cy="100654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232" y="-247683"/>
            <a:ext cx="3478768" cy="533542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4" name="AutoShape 4"/>
          <p:cNvSpPr/>
          <p:nvPr/>
        </p:nvSpPr>
        <p:spPr>
          <a:xfrm>
            <a:off x="0" y="7073017"/>
            <a:ext cx="6821584" cy="3213983"/>
          </a:xfrm>
          <a:prstGeom prst="rect">
            <a:avLst/>
          </a:prstGeom>
          <a:solidFill>
            <a:srgbClr val="F6F6F6">
              <a:alpha val="65882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-725786" y="-111512"/>
            <a:ext cx="2183240" cy="10398512"/>
          </a:xfrm>
          <a:prstGeom prst="rect">
            <a:avLst/>
          </a:prstGeom>
          <a:solidFill>
            <a:srgbClr val="19176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7083" y="3536508"/>
            <a:ext cx="3562149" cy="7005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943" y="7083720"/>
            <a:ext cx="4111530" cy="320328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4913893" y="7073017"/>
            <a:ext cx="2183240" cy="3357356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147" y="6984647"/>
            <a:ext cx="5102260" cy="34457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943" y="0"/>
            <a:ext cx="10483140" cy="7073017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1247083" y="0"/>
            <a:ext cx="3562149" cy="3536508"/>
          </a:xfrm>
          <a:prstGeom prst="rect">
            <a:avLst/>
          </a:prstGeom>
          <a:solidFill>
            <a:srgbClr val="62A25D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09232" y="6929644"/>
            <a:ext cx="3680956" cy="3357356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809232" y="5087744"/>
            <a:ext cx="3562149" cy="1841900"/>
          </a:xfrm>
          <a:prstGeom prst="rect">
            <a:avLst/>
          </a:prstGeom>
          <a:solidFill>
            <a:srgbClr val="DF682D"/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0132" y="232903"/>
            <a:ext cx="15667736" cy="982119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865095" y="9000364"/>
            <a:ext cx="2225546" cy="2573273"/>
            <a:chOff x="0" y="0"/>
            <a:chExt cx="2967395" cy="3431030"/>
          </a:xfrm>
        </p:grpSpPr>
        <p:sp>
          <p:nvSpPr>
            <p:cNvPr id="4" name="TextBox 4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325" y="794691"/>
            <a:ext cx="17113349" cy="86976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77832" y="8909649"/>
            <a:ext cx="2225546" cy="2573273"/>
            <a:chOff x="0" y="0"/>
            <a:chExt cx="2967395" cy="3431030"/>
          </a:xfrm>
        </p:grpSpPr>
        <p:sp>
          <p:nvSpPr>
            <p:cNvPr id="4" name="TextBox 4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2021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9" b="1826"/>
          <a:stretch>
            <a:fillRect/>
          </a:stretch>
        </p:blipFill>
        <p:spPr>
          <a:xfrm>
            <a:off x="7924102" y="1352656"/>
            <a:ext cx="2439795" cy="24381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118" y="1028700"/>
            <a:ext cx="11891883" cy="7922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0238" y="1028700"/>
            <a:ext cx="5539174" cy="36973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30238" y="5254269"/>
            <a:ext cx="5539174" cy="369739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54557" y="304127"/>
            <a:ext cx="2225546" cy="2573273"/>
            <a:chOff x="0" y="0"/>
            <a:chExt cx="2967395" cy="3431030"/>
          </a:xfrm>
        </p:grpSpPr>
        <p:sp>
          <p:nvSpPr>
            <p:cNvPr id="6" name="TextBox 6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2020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22233" y="1204209"/>
            <a:ext cx="5651831" cy="37678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591" y="1204209"/>
            <a:ext cx="11817873" cy="7878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22233" y="5279395"/>
            <a:ext cx="5705094" cy="38033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8485" y="514880"/>
            <a:ext cx="2225546" cy="2573273"/>
            <a:chOff x="0" y="0"/>
            <a:chExt cx="2967395" cy="3431030"/>
          </a:xfrm>
        </p:grpSpPr>
        <p:sp>
          <p:nvSpPr>
            <p:cNvPr id="6" name="TextBox 6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2021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764" y="193554"/>
            <a:ext cx="8540246" cy="56934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5298" y="6107458"/>
            <a:ext cx="5638802" cy="37592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99632" y="193554"/>
            <a:ext cx="5638802" cy="3759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8232" y="4173162"/>
            <a:ext cx="8540246" cy="56934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900470" y="193554"/>
            <a:ext cx="2225546" cy="2573273"/>
            <a:chOff x="0" y="0"/>
            <a:chExt cx="2967395" cy="343103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2021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85641" cy="58570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32655" y="0"/>
            <a:ext cx="6755345" cy="4503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857094"/>
            <a:ext cx="6644859" cy="4429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5641" y="4503563"/>
            <a:ext cx="8675155" cy="57834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785641" y="0"/>
            <a:ext cx="2747014" cy="4503563"/>
            <a:chOff x="0" y="0"/>
            <a:chExt cx="965665" cy="15831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5665" cy="1583150"/>
            </a:xfrm>
            <a:custGeom>
              <a:avLst/>
              <a:gdLst/>
              <a:ahLst/>
              <a:cxnLst/>
              <a:rect l="l" t="t" r="r" b="b"/>
              <a:pathLst>
                <a:path w="965665" h="1583150">
                  <a:moveTo>
                    <a:pt x="0" y="0"/>
                  </a:moveTo>
                  <a:lnTo>
                    <a:pt x="965665" y="0"/>
                  </a:lnTo>
                  <a:lnTo>
                    <a:pt x="965665" y="1583150"/>
                  </a:lnTo>
                  <a:lnTo>
                    <a:pt x="0" y="1583150"/>
                  </a:lnTo>
                  <a:close/>
                </a:path>
              </a:pathLst>
            </a:custGeom>
            <a:solidFill>
              <a:srgbClr val="62A25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460796" y="4503563"/>
            <a:ext cx="2747014" cy="5783437"/>
            <a:chOff x="0" y="0"/>
            <a:chExt cx="965665" cy="2033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5665" cy="2033067"/>
            </a:xfrm>
            <a:custGeom>
              <a:avLst/>
              <a:gdLst/>
              <a:ahLst/>
              <a:cxnLst/>
              <a:rect l="l" t="t" r="r" b="b"/>
              <a:pathLst>
                <a:path w="965665" h="2033067">
                  <a:moveTo>
                    <a:pt x="0" y="0"/>
                  </a:moveTo>
                  <a:lnTo>
                    <a:pt x="965665" y="0"/>
                  </a:lnTo>
                  <a:lnTo>
                    <a:pt x="965665" y="2033067"/>
                  </a:lnTo>
                  <a:lnTo>
                    <a:pt x="0" y="2033067"/>
                  </a:lnTo>
                  <a:close/>
                </a:path>
              </a:pathLst>
            </a:custGeom>
            <a:solidFill>
              <a:srgbClr val="DF682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6102" y="163315"/>
            <a:ext cx="2225546" cy="2573273"/>
            <a:chOff x="0" y="0"/>
            <a:chExt cx="2967395" cy="34310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2021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1675" y="313648"/>
            <a:ext cx="9256511" cy="5214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7358" y="4753154"/>
            <a:ext cx="9229279" cy="52006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776297">
            <a:off x="8679667" y="2728486"/>
            <a:ext cx="928666" cy="4592412"/>
            <a:chOff x="0" y="0"/>
            <a:chExt cx="323268" cy="1598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3268" cy="1598614"/>
            </a:xfrm>
            <a:custGeom>
              <a:avLst/>
              <a:gdLst/>
              <a:ahLst/>
              <a:cxnLst/>
              <a:rect l="l" t="t" r="r" b="b"/>
              <a:pathLst>
                <a:path w="323268" h="1598614">
                  <a:moveTo>
                    <a:pt x="0" y="0"/>
                  </a:moveTo>
                  <a:lnTo>
                    <a:pt x="323268" y="0"/>
                  </a:lnTo>
                  <a:lnTo>
                    <a:pt x="323268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62A25D"/>
            </a:solidFill>
          </p:spPr>
        </p:sp>
      </p:grpSp>
      <p:grpSp>
        <p:nvGrpSpPr>
          <p:cNvPr id="6" name="Group 6"/>
          <p:cNvGrpSpPr/>
          <p:nvPr/>
        </p:nvGrpSpPr>
        <p:grpSpPr>
          <a:xfrm rot="2776297">
            <a:off x="-80356" y="-1526037"/>
            <a:ext cx="928666" cy="4592412"/>
            <a:chOff x="0" y="0"/>
            <a:chExt cx="323268" cy="1598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268" cy="1598614"/>
            </a:xfrm>
            <a:custGeom>
              <a:avLst/>
              <a:gdLst/>
              <a:ahLst/>
              <a:cxnLst/>
              <a:rect l="l" t="t" r="r" b="b"/>
              <a:pathLst>
                <a:path w="323268" h="1598614">
                  <a:moveTo>
                    <a:pt x="0" y="0"/>
                  </a:moveTo>
                  <a:lnTo>
                    <a:pt x="323268" y="0"/>
                  </a:lnTo>
                  <a:lnTo>
                    <a:pt x="323268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62A25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76297">
            <a:off x="17094971" y="7379128"/>
            <a:ext cx="928666" cy="4592412"/>
            <a:chOff x="0" y="0"/>
            <a:chExt cx="323268" cy="1598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3268" cy="1598614"/>
            </a:xfrm>
            <a:custGeom>
              <a:avLst/>
              <a:gdLst/>
              <a:ahLst/>
              <a:cxnLst/>
              <a:rect l="l" t="t" r="r" b="b"/>
              <a:pathLst>
                <a:path w="323268" h="1598614">
                  <a:moveTo>
                    <a:pt x="0" y="0"/>
                  </a:moveTo>
                  <a:lnTo>
                    <a:pt x="323268" y="0"/>
                  </a:lnTo>
                  <a:lnTo>
                    <a:pt x="323268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62A25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6102" y="163315"/>
            <a:ext cx="2225546" cy="2573273"/>
            <a:chOff x="0" y="0"/>
            <a:chExt cx="2967395" cy="34310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2020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613012"/>
            <a:ext cx="8822525" cy="5612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0176" y="4376828"/>
            <a:ext cx="8664535" cy="564044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2548064">
            <a:off x="8323826" y="2827028"/>
            <a:ext cx="1125637" cy="4592412"/>
            <a:chOff x="0" y="0"/>
            <a:chExt cx="391833" cy="1598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1833" cy="1598614"/>
            </a:xfrm>
            <a:custGeom>
              <a:avLst/>
              <a:gdLst/>
              <a:ahLst/>
              <a:cxnLst/>
              <a:rect l="l" t="t" r="r" b="b"/>
              <a:pathLst>
                <a:path w="391833" h="1598614">
                  <a:moveTo>
                    <a:pt x="0" y="0"/>
                  </a:moveTo>
                  <a:lnTo>
                    <a:pt x="391833" y="0"/>
                  </a:lnTo>
                  <a:lnTo>
                    <a:pt x="391833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DF682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548064">
            <a:off x="17403706" y="-950656"/>
            <a:ext cx="1125637" cy="4592412"/>
            <a:chOff x="0" y="0"/>
            <a:chExt cx="391833" cy="1598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1833" cy="1598614"/>
            </a:xfrm>
            <a:custGeom>
              <a:avLst/>
              <a:gdLst/>
              <a:ahLst/>
              <a:cxnLst/>
              <a:rect l="l" t="t" r="r" b="b"/>
              <a:pathLst>
                <a:path w="391833" h="1598614">
                  <a:moveTo>
                    <a:pt x="0" y="0"/>
                  </a:moveTo>
                  <a:lnTo>
                    <a:pt x="391833" y="0"/>
                  </a:lnTo>
                  <a:lnTo>
                    <a:pt x="391833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DF682D"/>
            </a:solidFill>
          </p:spPr>
        </p:sp>
      </p:grpSp>
      <p:grpSp>
        <p:nvGrpSpPr>
          <p:cNvPr id="8" name="Group 8"/>
          <p:cNvGrpSpPr/>
          <p:nvPr/>
        </p:nvGrpSpPr>
        <p:grpSpPr>
          <a:xfrm rot="-2548064">
            <a:off x="222331" y="7464648"/>
            <a:ext cx="1125637" cy="4592412"/>
            <a:chOff x="0" y="0"/>
            <a:chExt cx="391833" cy="1598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833" cy="1598614"/>
            </a:xfrm>
            <a:custGeom>
              <a:avLst/>
              <a:gdLst/>
              <a:ahLst/>
              <a:cxnLst/>
              <a:rect l="l" t="t" r="r" b="b"/>
              <a:pathLst>
                <a:path w="391833" h="1598614">
                  <a:moveTo>
                    <a:pt x="0" y="0"/>
                  </a:moveTo>
                  <a:lnTo>
                    <a:pt x="391833" y="0"/>
                  </a:lnTo>
                  <a:lnTo>
                    <a:pt x="391833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DF682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740979" y="269149"/>
            <a:ext cx="2225546" cy="2573273"/>
            <a:chOff x="0" y="0"/>
            <a:chExt cx="2967395" cy="34310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9144000" cy="514350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3" name="AutoShape 3"/>
          <p:cNvSpPr/>
          <p:nvPr/>
        </p:nvSpPr>
        <p:spPr>
          <a:xfrm>
            <a:off x="8840698" y="0"/>
            <a:ext cx="9438445" cy="5858475"/>
          </a:xfrm>
          <a:prstGeom prst="rect">
            <a:avLst/>
          </a:prstGeom>
          <a:solidFill>
            <a:srgbClr val="1917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7265" y="4986414"/>
            <a:ext cx="11450234" cy="6179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39806" y="0"/>
            <a:ext cx="11698527" cy="51435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440338" y="3856864"/>
            <a:ext cx="5131688" cy="2573273"/>
            <a:chOff x="0" y="0"/>
            <a:chExt cx="6842250" cy="343103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4213"/>
              <a:ext cx="6842250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7175"/>
              <a:ext cx="6842250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2015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32795" y="5143500"/>
            <a:ext cx="5131688" cy="2573273"/>
            <a:chOff x="0" y="0"/>
            <a:chExt cx="6842250" cy="343103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14213"/>
              <a:ext cx="6842250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57175"/>
              <a:ext cx="6842250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2018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978928" y="-571194"/>
            <a:ext cx="8954919" cy="11429389"/>
            <a:chOff x="0" y="0"/>
            <a:chExt cx="1252513" cy="1598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2513" cy="1598614"/>
            </a:xfrm>
            <a:custGeom>
              <a:avLst/>
              <a:gdLst/>
              <a:ahLst/>
              <a:cxnLst/>
              <a:rect l="l" t="t" r="r" b="b"/>
              <a:pathLst>
                <a:path w="1252513" h="1598614">
                  <a:moveTo>
                    <a:pt x="0" y="0"/>
                  </a:moveTo>
                  <a:lnTo>
                    <a:pt x="1252513" y="0"/>
                  </a:lnTo>
                  <a:lnTo>
                    <a:pt x="1252513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DF682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4270" y="1226912"/>
            <a:ext cx="10444235" cy="78331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46064" y="1028700"/>
            <a:ext cx="4813236" cy="3529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46064" y="5143500"/>
            <a:ext cx="4813236" cy="39409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406" y="749472"/>
            <a:ext cx="13182083" cy="87880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81068" y="749472"/>
            <a:ext cx="4105899" cy="30448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81068" y="4037034"/>
            <a:ext cx="4105899" cy="3007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81068" y="7356665"/>
            <a:ext cx="4105899" cy="21808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09131" cy="5694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9131" y="5268571"/>
            <a:ext cx="8778869" cy="5018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036" y="5694588"/>
            <a:ext cx="6123216" cy="4592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9131" y="0"/>
            <a:ext cx="8778869" cy="502956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652251" y="5694588"/>
            <a:ext cx="1856879" cy="4592412"/>
            <a:chOff x="0" y="0"/>
            <a:chExt cx="646378" cy="1598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6378" cy="1598614"/>
            </a:xfrm>
            <a:custGeom>
              <a:avLst/>
              <a:gdLst/>
              <a:ahLst/>
              <a:cxnLst/>
              <a:rect l="l" t="t" r="r" b="b"/>
              <a:pathLst>
                <a:path w="646378" h="1598614">
                  <a:moveTo>
                    <a:pt x="0" y="0"/>
                  </a:moveTo>
                  <a:lnTo>
                    <a:pt x="646378" y="0"/>
                  </a:lnTo>
                  <a:lnTo>
                    <a:pt x="646378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469BD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327844" y="5694588"/>
            <a:ext cx="1856879" cy="4592412"/>
            <a:chOff x="0" y="0"/>
            <a:chExt cx="646378" cy="1598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6378" cy="1598614"/>
            </a:xfrm>
            <a:custGeom>
              <a:avLst/>
              <a:gdLst/>
              <a:ahLst/>
              <a:cxnLst/>
              <a:rect l="l" t="t" r="r" b="b"/>
              <a:pathLst>
                <a:path w="646378" h="1598614">
                  <a:moveTo>
                    <a:pt x="0" y="0"/>
                  </a:moveTo>
                  <a:lnTo>
                    <a:pt x="646378" y="0"/>
                  </a:lnTo>
                  <a:lnTo>
                    <a:pt x="646378" y="1598614"/>
                  </a:lnTo>
                  <a:lnTo>
                    <a:pt x="0" y="1598614"/>
                  </a:lnTo>
                  <a:close/>
                </a:path>
              </a:pathLst>
            </a:custGeom>
            <a:solidFill>
              <a:srgbClr val="19176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509131" y="4842159"/>
            <a:ext cx="8917511" cy="602683"/>
            <a:chOff x="0" y="0"/>
            <a:chExt cx="3104177" cy="209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04177" cy="209793"/>
            </a:xfrm>
            <a:custGeom>
              <a:avLst/>
              <a:gdLst/>
              <a:ahLst/>
              <a:cxnLst/>
              <a:rect l="l" t="t" r="r" b="b"/>
              <a:pathLst>
                <a:path w="3104177" h="209793">
                  <a:moveTo>
                    <a:pt x="0" y="0"/>
                  </a:moveTo>
                  <a:lnTo>
                    <a:pt x="3104177" y="0"/>
                  </a:lnTo>
                  <a:lnTo>
                    <a:pt x="3104177" y="209793"/>
                  </a:lnTo>
                  <a:lnTo>
                    <a:pt x="0" y="209793"/>
                  </a:lnTo>
                  <a:close/>
                </a:path>
              </a:pathLst>
            </a:custGeom>
            <a:solidFill>
              <a:srgbClr val="FDCBDF"/>
            </a:solid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267" y="271409"/>
            <a:ext cx="7207043" cy="96093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2564" y="271409"/>
            <a:ext cx="7421248" cy="51546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2564" y="5561600"/>
            <a:ext cx="7421248" cy="43191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19068" y="437719"/>
            <a:ext cx="2496793" cy="38949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19068" y="4562053"/>
            <a:ext cx="2496793" cy="36405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19068" y="8398425"/>
            <a:ext cx="2496793" cy="14823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9327" y="281453"/>
            <a:ext cx="11633812" cy="88707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8653" y="5440953"/>
            <a:ext cx="5114221" cy="3711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60785" y="281453"/>
            <a:ext cx="3589957" cy="51124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3472" y="-111512"/>
            <a:ext cx="4943954" cy="392838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9760832" y="6961504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68037" y="3816871"/>
            <a:ext cx="4146260" cy="66135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14297" y="-111512"/>
            <a:ext cx="3285215" cy="47674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7073017"/>
            <a:ext cx="6821584" cy="3213983"/>
          </a:xfrm>
          <a:prstGeom prst="rect">
            <a:avLst/>
          </a:prstGeom>
          <a:solidFill>
            <a:srgbClr val="F6F6F6">
              <a:alpha val="65882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14297" y="6098799"/>
            <a:ext cx="3285215" cy="43315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0766" y="6945574"/>
            <a:ext cx="4243650" cy="346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1484" y="-486241"/>
            <a:ext cx="5306553" cy="7447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1512"/>
            <a:ext cx="4323134" cy="404673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4323134" y="-111512"/>
            <a:ext cx="1357632" cy="11101563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" y="3816871"/>
            <a:ext cx="4719427" cy="7710963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328932" y="3816871"/>
            <a:ext cx="1357632" cy="11101563"/>
          </a:xfrm>
          <a:prstGeom prst="rect">
            <a:avLst/>
          </a:prstGeom>
          <a:solidFill>
            <a:srgbClr val="469BD8"/>
          </a:solid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39361" y="4760925"/>
            <a:ext cx="4154668" cy="11061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5706" y="4560458"/>
            <a:ext cx="3967337" cy="13612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51217" y="4560458"/>
            <a:ext cx="3178453" cy="1507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062" y="4138082"/>
            <a:ext cx="2087282" cy="2351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0731" y="4138082"/>
            <a:ext cx="2351867" cy="235186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82329" y="601010"/>
            <a:ext cx="12052978" cy="2907414"/>
            <a:chOff x="0" y="0"/>
            <a:chExt cx="16070637" cy="3876552"/>
          </a:xfrm>
        </p:grpSpPr>
        <p:sp>
          <p:nvSpPr>
            <p:cNvPr id="8" name="TextBox 8"/>
            <p:cNvSpPr txBox="1"/>
            <p:nvPr/>
          </p:nvSpPr>
          <p:spPr>
            <a:xfrm>
              <a:off x="0" y="2405500"/>
              <a:ext cx="16070637" cy="1403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1"/>
                </a:lnSpc>
                <a:spcBef>
                  <a:spcPts val="2341"/>
                </a:spcBef>
              </a:pPr>
              <a:endParaRPr/>
            </a:p>
            <a:p>
              <a:pPr>
                <a:lnSpc>
                  <a:spcPts val="3121"/>
                </a:lnSpc>
                <a:spcBef>
                  <a:spcPts val="2341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7175"/>
              <a:ext cx="16070637" cy="1215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2"/>
                </a:lnSpc>
              </a:pPr>
              <a:r>
                <a:rPr lang="en-US" sz="7300" spc="-182">
                  <a:solidFill>
                    <a:srgbClr val="191769"/>
                  </a:solidFill>
                  <a:latin typeface="HK Grotesk Bold Bold"/>
                </a:rPr>
                <a:t>Comité Action centre-ville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232811" y="-1336410"/>
            <a:ext cx="12052978" cy="2899661"/>
            <a:chOff x="0" y="0"/>
            <a:chExt cx="16070637" cy="386621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395163"/>
              <a:ext cx="16070637" cy="1403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1"/>
                </a:lnSpc>
                <a:spcBef>
                  <a:spcPts val="2341"/>
                </a:spcBef>
              </a:pPr>
              <a:endParaRPr dirty="0"/>
            </a:p>
            <a:p>
              <a:pPr>
                <a:lnSpc>
                  <a:spcPts val="3121"/>
                </a:lnSpc>
                <a:spcBef>
                  <a:spcPts val="2341"/>
                </a:spcBef>
              </a:pPr>
              <a:r>
                <a:rPr lang="en-US" sz="2152" dirty="0" err="1">
                  <a:solidFill>
                    <a:srgbClr val="0070C0"/>
                  </a:solidFill>
                  <a:latin typeface="Open Sans"/>
                </a:rPr>
                <a:t>Depuis</a:t>
              </a:r>
              <a:r>
                <a:rPr lang="en-US" sz="2152" dirty="0">
                  <a:solidFill>
                    <a:srgbClr val="0070C0"/>
                  </a:solidFill>
                  <a:latin typeface="Open Sans"/>
                </a:rPr>
                <a:t> 2015...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7175"/>
              <a:ext cx="16070637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5158" y="346513"/>
            <a:ext cx="12917684" cy="95939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900" y="314939"/>
            <a:ext cx="8923319" cy="7712911"/>
            <a:chOff x="0" y="0"/>
            <a:chExt cx="11897759" cy="10283882"/>
          </a:xfrm>
        </p:grpSpPr>
        <p:sp>
          <p:nvSpPr>
            <p:cNvPr id="3" name="TextBox 3"/>
            <p:cNvSpPr txBox="1"/>
            <p:nvPr/>
          </p:nvSpPr>
          <p:spPr>
            <a:xfrm>
              <a:off x="0" y="2395163"/>
              <a:ext cx="11897759" cy="7821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Innovation et Développement Économique (IDE) Trois-Rivières</a:t>
              </a: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endParaRPr lang="en-US" sz="2152">
                <a:solidFill>
                  <a:srgbClr val="FFFFFF"/>
                </a:solidFill>
                <a:latin typeface="Open Sans"/>
              </a:endParaRP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SDC centre-ville de Trois-Rivières</a:t>
              </a: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Culture Trois-Rivières</a:t>
              </a: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Corporation des événements de Trois-Rivières</a:t>
              </a: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Festivoix</a:t>
              </a:r>
            </a:p>
            <a:p>
              <a:pPr>
                <a:lnSpc>
                  <a:spcPts val="3121"/>
                </a:lnSpc>
                <a:spcBef>
                  <a:spcPts val="2340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APCHQ Mauricie</a:t>
              </a:r>
            </a:p>
            <a:p>
              <a:pPr>
                <a:lnSpc>
                  <a:spcPts val="3121"/>
                </a:lnSpc>
                <a:spcBef>
                  <a:spcPts val="2341"/>
                </a:spcBef>
              </a:pPr>
              <a:r>
                <a:rPr lang="en-US" sz="2152">
                  <a:solidFill>
                    <a:srgbClr val="FFFFFF"/>
                  </a:solidFill>
                  <a:latin typeface="Open Sans"/>
                </a:rPr>
                <a:t>Ville de Trois-Rivières</a:t>
              </a:r>
            </a:p>
            <a:p>
              <a:pPr>
                <a:lnSpc>
                  <a:spcPts val="3121"/>
                </a:lnSpc>
                <a:spcBef>
                  <a:spcPts val="2341"/>
                </a:spcBef>
              </a:pPr>
              <a:endParaRPr lang="en-US" sz="2152">
                <a:solidFill>
                  <a:srgbClr val="FFFFFF"/>
                </a:solidFill>
                <a:latin typeface="Open San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57175"/>
              <a:ext cx="11897759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Grand comité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9791" y="5376027"/>
            <a:ext cx="7388496" cy="4718529"/>
            <a:chOff x="0" y="0"/>
            <a:chExt cx="9851328" cy="6291373"/>
          </a:xfrm>
        </p:grpSpPr>
        <p:sp>
          <p:nvSpPr>
            <p:cNvPr id="6" name="TextBox 6"/>
            <p:cNvSpPr txBox="1"/>
            <p:nvPr/>
          </p:nvSpPr>
          <p:spPr>
            <a:xfrm>
              <a:off x="3750" y="1855271"/>
              <a:ext cx="9615155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200"/>
              <a:ext cx="9615155" cy="1544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36172" y="2857293"/>
              <a:ext cx="9615155" cy="343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Aménagement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Approvisionnement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Communications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Culture, Loisirs et vie communautaire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Finances</a:t>
              </a:r>
            </a:p>
            <a:p>
              <a:pPr>
                <a:lnSpc>
                  <a:spcPts val="2940"/>
                </a:lnSpc>
              </a:pPr>
              <a:endParaRPr lang="en-US" sz="2100" spc="42">
                <a:solidFill>
                  <a:srgbClr val="FFFFFF"/>
                </a:solidFill>
                <a:latin typeface="Open Sans"/>
              </a:endParaRPr>
            </a:p>
            <a:p>
              <a:pPr>
                <a:lnSpc>
                  <a:spcPts val="2940"/>
                </a:lnSpc>
              </a:pPr>
              <a:endParaRPr lang="en-US" sz="2100" spc="42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67226" y="5404602"/>
            <a:ext cx="7388496" cy="4347054"/>
            <a:chOff x="0" y="0"/>
            <a:chExt cx="9851328" cy="5796073"/>
          </a:xfrm>
        </p:grpSpPr>
        <p:sp>
          <p:nvSpPr>
            <p:cNvPr id="10" name="TextBox 10"/>
            <p:cNvSpPr txBox="1"/>
            <p:nvPr/>
          </p:nvSpPr>
          <p:spPr>
            <a:xfrm>
              <a:off x="3750" y="1855271"/>
              <a:ext cx="9615155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9615155" cy="1544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36172" y="2857293"/>
              <a:ext cx="9615155" cy="2938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Greffe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Permis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Sécurité (police)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Services juridiques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Travaux publics</a:t>
              </a:r>
            </a:p>
            <a:p>
              <a:pPr>
                <a:lnSpc>
                  <a:spcPts val="2940"/>
                </a:lnSpc>
              </a:pPr>
              <a:endParaRPr lang="en-US" sz="2100" spc="42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7032" y="466130"/>
            <a:ext cx="7388496" cy="2861154"/>
            <a:chOff x="0" y="0"/>
            <a:chExt cx="9851328" cy="3814873"/>
          </a:xfrm>
        </p:grpSpPr>
        <p:sp>
          <p:nvSpPr>
            <p:cNvPr id="14" name="TextBox 14"/>
            <p:cNvSpPr txBox="1"/>
            <p:nvPr/>
          </p:nvSpPr>
          <p:spPr>
            <a:xfrm>
              <a:off x="3750" y="1855271"/>
              <a:ext cx="9615155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6200"/>
              <a:ext cx="9615155" cy="1544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6172" y="2857293"/>
              <a:ext cx="9615155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Tourisme</a:t>
              </a:r>
            </a:p>
            <a:p>
              <a:pPr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ns"/>
                </a:rPr>
                <a:t>- Commissaire industrielle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14892" y="739308"/>
            <a:ext cx="12858217" cy="88083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74315" y="7602634"/>
            <a:ext cx="3566930" cy="22757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863" y="7602634"/>
            <a:ext cx="3566930" cy="233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06696" y="8195354"/>
            <a:ext cx="649471" cy="5786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5127" y="7984553"/>
            <a:ext cx="561349" cy="5001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3451" y="6389579"/>
            <a:ext cx="4469098" cy="275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79"/>
              </a:lnSpc>
            </a:pPr>
            <a:r>
              <a:rPr lang="en-US" sz="6903" spc="-172">
                <a:solidFill>
                  <a:srgbClr val="191769"/>
                </a:solidFill>
                <a:latin typeface="HK Grotesk Bold Bold"/>
              </a:rPr>
              <a:t>Aide à la création d'emplois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3164" y="1617917"/>
            <a:ext cx="4701672" cy="196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8"/>
              </a:lnSpc>
              <a:spcBef>
                <a:spcPct val="0"/>
              </a:spcBef>
            </a:pPr>
            <a:r>
              <a:rPr lang="en-US" sz="6899" spc="-172">
                <a:solidFill>
                  <a:srgbClr val="191769"/>
                </a:solidFill>
                <a:latin typeface="HK Grotesk Bold Bold"/>
              </a:rPr>
              <a:t>Incitatifs à la location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91032" y="6761416"/>
            <a:ext cx="4497937" cy="196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9"/>
              </a:lnSpc>
              <a:spcBef>
                <a:spcPct val="0"/>
              </a:spcBef>
            </a:pPr>
            <a:r>
              <a:rPr lang="en-US" sz="6900" spc="-172">
                <a:solidFill>
                  <a:srgbClr val="191769"/>
                </a:solidFill>
                <a:latin typeface="HK Grotesk Bold Bold"/>
              </a:rPr>
              <a:t>Vitalité urbaine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031227" y="4449989"/>
            <a:ext cx="2225546" cy="2573273"/>
            <a:chOff x="0" y="0"/>
            <a:chExt cx="2967395" cy="343103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2015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1459183"/>
            <a:ext cx="9144000" cy="8827817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0358" y="2183453"/>
            <a:ext cx="15658942" cy="73792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33849" y="1459183"/>
            <a:ext cx="2225546" cy="2573273"/>
            <a:chOff x="0" y="0"/>
            <a:chExt cx="2967395" cy="3431030"/>
          </a:xfrm>
        </p:grpSpPr>
        <p:sp>
          <p:nvSpPr>
            <p:cNvPr id="5" name="TextBox 5"/>
            <p:cNvSpPr txBox="1"/>
            <p:nvPr/>
          </p:nvSpPr>
          <p:spPr>
            <a:xfrm>
              <a:off x="0" y="2414213"/>
              <a:ext cx="2967395" cy="94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  <a:p>
              <a:pPr>
                <a:lnSpc>
                  <a:spcPts val="2106"/>
                </a:lnSpc>
                <a:spcBef>
                  <a:spcPts val="1579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7175"/>
              <a:ext cx="2967395" cy="12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13"/>
                </a:lnSpc>
              </a:pPr>
              <a:r>
                <a:rPr lang="en-US" sz="7300" spc="-182">
                  <a:solidFill>
                    <a:srgbClr val="FFFFFF"/>
                  </a:solidFill>
                  <a:latin typeface="HK Grotesk Bold Bold"/>
                </a:rPr>
                <a:t>2022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029999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029999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029999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7565" y="577926"/>
            <a:ext cx="3512871" cy="35128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26624" y="4979858"/>
            <a:ext cx="3361376" cy="33613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6542" y="-314253"/>
            <a:ext cx="3677992" cy="36779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7565" y="6061461"/>
            <a:ext cx="3592902" cy="35929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37505" y="1996566"/>
            <a:ext cx="3178479" cy="31784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6505" y="5103755"/>
            <a:ext cx="5222990" cy="5222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84023" y="0"/>
            <a:ext cx="5111955" cy="5111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79458" y="7400056"/>
            <a:ext cx="2926689" cy="29266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172" y="5458147"/>
            <a:ext cx="3385655" cy="45142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6521" y="901141"/>
            <a:ext cx="4454958" cy="3341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7172" y="5458147"/>
            <a:ext cx="3385655" cy="45142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191769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1417" y="5370473"/>
            <a:ext cx="3517166" cy="46895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5403" y="5418455"/>
            <a:ext cx="3445193" cy="45935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0524" y="250964"/>
            <a:ext cx="3106953" cy="46415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86125"/>
            <a:ext cx="6861500" cy="4123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06632" y="5196638"/>
            <a:ext cx="9274621" cy="48017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90"/>
          <a:stretch>
            <a:fillRect/>
          </a:stretch>
        </p:blipFill>
        <p:spPr>
          <a:xfrm>
            <a:off x="628851" y="218100"/>
            <a:ext cx="9207475" cy="48159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12945" y="518299"/>
            <a:ext cx="7468307" cy="4215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</Words>
  <Application>Microsoft Macintosh PowerPoint</Application>
  <PresentationFormat>Personnalisé</PresentationFormat>
  <Paragraphs>39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Open Sans</vt:lpstr>
      <vt:lpstr>Calibri</vt:lpstr>
      <vt:lpstr>HK Grotesk Bold Bold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Vision</dc:title>
  <dc:creator>Gena</dc:creator>
  <cp:lastModifiedBy>jerome gendreau</cp:lastModifiedBy>
  <cp:revision>3</cp:revision>
  <dcterms:created xsi:type="dcterms:W3CDTF">2006-08-16T00:00:00Z</dcterms:created>
  <dcterms:modified xsi:type="dcterms:W3CDTF">2021-11-10T04:36:20Z</dcterms:modified>
  <dc:identifier>DAEtdkZ5rPg</dc:identifier>
</cp:coreProperties>
</file>